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59" r:id="rId5"/>
    <p:sldId id="274" r:id="rId6"/>
    <p:sldId id="260" r:id="rId7"/>
    <p:sldId id="285" r:id="rId8"/>
    <p:sldId id="282" r:id="rId9"/>
    <p:sldId id="283" r:id="rId10"/>
    <p:sldId id="275" r:id="rId11"/>
    <p:sldId id="261" r:id="rId12"/>
    <p:sldId id="276" r:id="rId13"/>
    <p:sldId id="262" r:id="rId14"/>
    <p:sldId id="281" r:id="rId15"/>
    <p:sldId id="291" r:id="rId16"/>
    <p:sldId id="292" r:id="rId17"/>
    <p:sldId id="290" r:id="rId18"/>
    <p:sldId id="286" r:id="rId19"/>
    <p:sldId id="287" r:id="rId20"/>
    <p:sldId id="277" r:id="rId21"/>
    <p:sldId id="263" r:id="rId22"/>
    <p:sldId id="279" r:id="rId23"/>
    <p:sldId id="280" r:id="rId24"/>
    <p:sldId id="288" r:id="rId25"/>
    <p:sldId id="273" r:id="rId26"/>
    <p:sldId id="265" r:id="rId27"/>
    <p:sldId id="266" r:id="rId28"/>
    <p:sldId id="267" r:id="rId29"/>
    <p:sldId id="289" r:id="rId30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632" autoAdjust="0"/>
    <p:restoredTop sz="94660"/>
  </p:normalViewPr>
  <p:slideViewPr>
    <p:cSldViewPr snapToGrid="0">
      <p:cViewPr varScale="1">
        <p:scale>
          <a:sx n="78" d="100"/>
          <a:sy n="78" d="100"/>
        </p:scale>
        <p:origin x="47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7B36-91F8-4A95-AD6A-3ADD57232D95}" type="datetimeFigureOut">
              <a:rPr lang="es-419" smtClean="0"/>
              <a:t>19/4/2018</a:t>
            </a:fld>
            <a:endParaRPr lang="es-419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419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419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C9F0B-684E-4A07-A4C8-1532ECB5CCA7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488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D0FA93-9E4C-4EC3-9D7F-A66CF3D99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s-419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29BB8F-32A9-4AB9-931E-34FD45FA2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s-419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3BDAD4-461C-43F8-8DDF-10760FFAA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57F5F-F558-409E-B5A7-199615BB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A80ED0A-AD32-4907-9605-ABB37E1ED4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2787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9DDB0C-912E-4F89-9FF9-CB85FE28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sp>
        <p:nvSpPr>
          <p:cNvPr id="7" name="Espace réservé du titre 6">
            <a:extLst>
              <a:ext uri="{FF2B5EF4-FFF2-40B4-BE49-F238E27FC236}">
                <a16:creationId xmlns:a16="http://schemas.microsoft.com/office/drawing/2014/main" id="{06E6818E-6CA1-41D2-A65B-6791719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38" y="7101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s-419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9B43C0E-DA1D-4176-917D-3D3A8367A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538" y="203573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s-419" dirty="0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D66500B-4219-444B-8C00-87125A64C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65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Projets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4D6673-7B9F-4B1C-8138-E6334AFC06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8251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1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10" Type="http://schemas.openxmlformats.org/officeDocument/2006/relationships/image" Target="../media/image17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microsoft.com/office/2007/relationships/hdphoto" Target="../media/hdphoto2.wdp"/></Relationships>
</file>

<file path=ppt/slides/_rels/slide2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9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microsoft.com/office/2007/relationships/hdphoto" Target="../media/hdphoto1.wdp"/><Relationship Id="rId10" Type="http://schemas.openxmlformats.org/officeDocument/2006/relationships/image" Target="../media/image17.png"/><Relationship Id="rId4" Type="http://schemas.openxmlformats.org/officeDocument/2006/relationships/image" Target="../media/image4.png"/><Relationship Id="rId9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F9FB82-4030-4845-82FA-1B7C2F25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526" y="612276"/>
            <a:ext cx="9144000" cy="1361345"/>
          </a:xfrm>
        </p:spPr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92B0077-59CC-40D8-BE1A-9ACBBBC9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7926" y="628471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fld>
            <a:endParaRPr lang="es-419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532A1A4-B220-489D-9432-00FC9DE90EAF}"/>
              </a:ext>
            </a:extLst>
          </p:cNvPr>
          <p:cNvSpPr txBox="1"/>
          <p:nvPr/>
        </p:nvSpPr>
        <p:spPr>
          <a:xfrm>
            <a:off x="4082229" y="3831849"/>
            <a:ext cx="4768947" cy="1846659"/>
          </a:xfrm>
          <a:prstGeom prst="rect">
            <a:avLst/>
          </a:prstGeom>
          <a:noFill/>
          <a:ln w="28575"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Louis Anthonioz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Ugo Marchand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Tancrede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Bernarovat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Jean Le-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Bellego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ISEN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419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C3C0E06A-6735-4D7B-B1AD-A660C56FD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874" y="6284716"/>
            <a:ext cx="2278966" cy="365125"/>
          </a:xfrm>
        </p:spPr>
        <p:txBody>
          <a:bodyPr/>
          <a:lstStyle/>
          <a:p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Projets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co-eLAB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2722</a:t>
            </a: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8F0F2C3-E07D-4827-94CF-27AF6DF46D81}"/>
              </a:ext>
            </a:extLst>
          </p:cNvPr>
          <p:cNvSpPr txBox="1"/>
          <p:nvPr/>
        </p:nvSpPr>
        <p:spPr>
          <a:xfrm>
            <a:off x="3067644" y="3429000"/>
            <a:ext cx="5783532" cy="24869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16431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10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5305" y="269959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540" y="2993595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2810" y="2939435"/>
            <a:ext cx="1766429" cy="1339116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20593208">
            <a:off x="3055931" y="3385409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>
            <a:cxnSpLocks/>
          </p:cNvCxnSpPr>
          <p:nvPr/>
        </p:nvCxnSpPr>
        <p:spPr>
          <a:xfrm flipH="1">
            <a:off x="7500551" y="1262256"/>
            <a:ext cx="1037969" cy="1530371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1716326" y="4278551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5392810" y="4300557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6526134" y="110755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2613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07D123-29F4-4F42-9C8F-41C61DBC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59268" y="6582"/>
            <a:ext cx="3266303" cy="61574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indices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B5A9B7-4894-422D-85B3-36F03306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A5ABCE-1B03-4FC9-8453-517E7C91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11</a:t>
            </a:fld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C7CA213C-4664-420D-8BDF-608E93A33901}"/>
              </a:ext>
            </a:extLst>
          </p:cNvPr>
          <p:cNvSpPr txBox="1"/>
          <p:nvPr/>
        </p:nvSpPr>
        <p:spPr>
          <a:xfrm>
            <a:off x="3170823" y="3866063"/>
            <a:ext cx="7254748" cy="230832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On récupère les indices grâces aux satellites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copernicus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 et satellite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3</a:t>
            </a:r>
          </a:p>
          <a:p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indices c’est quoi ça sert à quoi</a:t>
            </a:r>
          </a:p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Explication de comment ça marche (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bash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python ,bande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copernicus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) 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Picture 2" descr="Image associÃ©e">
            <a:extLst>
              <a:ext uri="{FF2B5EF4-FFF2-40B4-BE49-F238E27FC236}">
                <a16:creationId xmlns:a16="http://schemas.microsoft.com/office/drawing/2014/main" id="{C2A545AC-BAD7-48B4-9A9E-E7AF95E949F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25571" y="119592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6737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846117" y="-26126"/>
            <a:ext cx="2355669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12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27671" y="3477000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1626349">
            <a:off x="5264736" y="3052188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565631" y="4227483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127671" y="5145967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99282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13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FD4F005-6573-439F-BE06-D4191FD4CF16}"/>
              </a:ext>
            </a:extLst>
          </p:cNvPr>
          <p:cNvSpPr txBox="1"/>
          <p:nvPr/>
        </p:nvSpPr>
        <p:spPr>
          <a:xfrm>
            <a:off x="3464010" y="3826855"/>
            <a:ext cx="6326659" cy="1569660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Récupérer tous les clients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Récupérer toutes leurs données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Récupérer les cartes des indices</a:t>
            </a:r>
          </a:p>
          <a:p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455C19D-B141-4374-8268-625313C747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50628" y="667909"/>
            <a:ext cx="2230118" cy="1954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0139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14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3455C19D-B141-4374-8268-625313C747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508" y="2011826"/>
            <a:ext cx="3500507" cy="3068346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BE17D1C7-07DC-40F5-ACA7-097CA18FE68C}"/>
              </a:ext>
            </a:extLst>
          </p:cNvPr>
          <p:cNvSpPr txBox="1"/>
          <p:nvPr/>
        </p:nvSpPr>
        <p:spPr>
          <a:xfrm>
            <a:off x="383059" y="5080172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1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7C01815-8BB7-42AC-8FB5-BEBD85F247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6686" y="2062495"/>
            <a:ext cx="5982806" cy="2733009"/>
          </a:xfrm>
          <a:prstGeom prst="rect">
            <a:avLst/>
          </a:prstGeom>
        </p:spPr>
      </p:pic>
      <p:sp>
        <p:nvSpPr>
          <p:cNvPr id="10" name="ZoneTexte 9">
            <a:extLst>
              <a:ext uri="{FF2B5EF4-FFF2-40B4-BE49-F238E27FC236}">
                <a16:creationId xmlns:a16="http://schemas.microsoft.com/office/drawing/2014/main" id="{86A53F12-AD20-4083-A38E-07EB99E967D9}"/>
              </a:ext>
            </a:extLst>
          </p:cNvPr>
          <p:cNvSpPr txBox="1"/>
          <p:nvPr/>
        </p:nvSpPr>
        <p:spPr>
          <a:xfrm>
            <a:off x="5854967" y="489550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2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75520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15</a:t>
            </a:fld>
            <a:endParaRPr lang="es-419" dirty="0"/>
          </a:p>
        </p:txBody>
      </p:sp>
      <p:grpSp>
        <p:nvGrpSpPr>
          <p:cNvPr id="9" name="Groupe 8">
            <a:extLst>
              <a:ext uri="{FF2B5EF4-FFF2-40B4-BE49-F238E27FC236}">
                <a16:creationId xmlns:a16="http://schemas.microsoft.com/office/drawing/2014/main" id="{863D0E39-C37B-4FFD-8CD9-33FD94578C9B}"/>
              </a:ext>
            </a:extLst>
          </p:cNvPr>
          <p:cNvGrpSpPr/>
          <p:nvPr/>
        </p:nvGrpSpPr>
        <p:grpSpPr>
          <a:xfrm>
            <a:off x="3204519" y="974936"/>
            <a:ext cx="5346511" cy="5708169"/>
            <a:chOff x="0" y="0"/>
            <a:chExt cx="5939790" cy="6535420"/>
          </a:xfrm>
        </p:grpSpPr>
        <p:pic>
          <p:nvPicPr>
            <p:cNvPr id="11" name="Image 10">
              <a:extLst>
                <a:ext uri="{FF2B5EF4-FFF2-40B4-BE49-F238E27FC236}">
                  <a16:creationId xmlns:a16="http://schemas.microsoft.com/office/drawing/2014/main" id="{9C0A44E9-23CB-4556-9017-B43533911D5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2352675"/>
              <a:ext cx="5939790" cy="4182745"/>
            </a:xfrm>
            <a:prstGeom prst="rect">
              <a:avLst/>
            </a:prstGeom>
          </p:spPr>
        </p:pic>
        <p:pic>
          <p:nvPicPr>
            <p:cNvPr id="12" name="Image 11">
              <a:extLst>
                <a:ext uri="{FF2B5EF4-FFF2-40B4-BE49-F238E27FC236}">
                  <a16:creationId xmlns:a16="http://schemas.microsoft.com/office/drawing/2014/main" id="{6B76DC78-C32E-4ACD-8AF1-D0806E77CCC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5939790" cy="2329180"/>
            </a:xfrm>
            <a:prstGeom prst="rect">
              <a:avLst/>
            </a:prstGeom>
          </p:spPr>
        </p:pic>
      </p:grpSp>
      <p:sp>
        <p:nvSpPr>
          <p:cNvPr id="13" name="ZoneTexte 12">
            <a:extLst>
              <a:ext uri="{FF2B5EF4-FFF2-40B4-BE49-F238E27FC236}">
                <a16:creationId xmlns:a16="http://schemas.microsoft.com/office/drawing/2014/main" id="{52446B64-46CE-42A1-9722-A43DE228C39C}"/>
              </a:ext>
            </a:extLst>
          </p:cNvPr>
          <p:cNvSpPr txBox="1"/>
          <p:nvPr/>
        </p:nvSpPr>
        <p:spPr>
          <a:xfrm>
            <a:off x="2277762" y="974936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3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984902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16</a:t>
            </a:fld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E17D1C7-07DC-40F5-ACA7-097CA18FE68C}"/>
              </a:ext>
            </a:extLst>
          </p:cNvPr>
          <p:cNvSpPr txBox="1"/>
          <p:nvPr/>
        </p:nvSpPr>
        <p:spPr>
          <a:xfrm>
            <a:off x="7063946" y="901547"/>
            <a:ext cx="1548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Validation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6A53F12-AD20-4083-A38E-07EB99E967D9}"/>
              </a:ext>
            </a:extLst>
          </p:cNvPr>
          <p:cNvSpPr txBox="1"/>
          <p:nvPr/>
        </p:nvSpPr>
        <p:spPr>
          <a:xfrm>
            <a:off x="3138617" y="3377261"/>
            <a:ext cx="11285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Résultat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F00B7112-B83E-447D-8727-D86F0EF20F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253" y="917653"/>
            <a:ext cx="6822693" cy="1646132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69D63E8-E826-42E3-928E-E520565FA0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7201" y="3377261"/>
            <a:ext cx="6961272" cy="3123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3223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17</a:t>
            </a:fld>
            <a:endParaRPr lang="es-419" dirty="0"/>
          </a:p>
        </p:txBody>
      </p:sp>
      <p:sp>
        <p:nvSpPr>
          <p:cNvPr id="10" name="ZoneTexte 9">
            <a:extLst>
              <a:ext uri="{FF2B5EF4-FFF2-40B4-BE49-F238E27FC236}">
                <a16:creationId xmlns:a16="http://schemas.microsoft.com/office/drawing/2014/main" id="{86A53F12-AD20-4083-A38E-07EB99E967D9}"/>
              </a:ext>
            </a:extLst>
          </p:cNvPr>
          <p:cNvSpPr txBox="1"/>
          <p:nvPr/>
        </p:nvSpPr>
        <p:spPr>
          <a:xfrm>
            <a:off x="3340443" y="1221282"/>
            <a:ext cx="9267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Page 4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6DE7FF0E-E0E7-4093-97F3-77E8719BB3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040" y="1221282"/>
            <a:ext cx="4676037" cy="5096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2081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14709" y="-39189"/>
            <a:ext cx="2277291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18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97725" y="4006207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2833604">
            <a:off x="4208157" y="3021611"/>
            <a:ext cx="1420951" cy="460326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657071" y="4222994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dirty="0">
                <a:solidFill>
                  <a:schemeClr val="tx1">
                    <a:lumMod val="95000"/>
                    <a:lumOff val="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344817" y="507996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5C4333CB-B530-4DEF-B611-D99F5AE9985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509703" y="2472847"/>
            <a:ext cx="1409604" cy="1057203"/>
          </a:xfrm>
          <a:prstGeom prst="rect">
            <a:avLst/>
          </a:prstGeom>
        </p:spPr>
      </p:pic>
      <p:cxnSp>
        <p:nvCxnSpPr>
          <p:cNvPr id="17" name="Connecteur droit avec flèche 16">
            <a:extLst>
              <a:ext uri="{FF2B5EF4-FFF2-40B4-BE49-F238E27FC236}">
                <a16:creationId xmlns:a16="http://schemas.microsoft.com/office/drawing/2014/main" id="{341442E3-4735-45F7-A146-993424770C99}"/>
              </a:ext>
            </a:extLst>
          </p:cNvPr>
          <p:cNvCxnSpPr>
            <a:cxnSpLocks/>
          </p:cNvCxnSpPr>
          <p:nvPr/>
        </p:nvCxnSpPr>
        <p:spPr>
          <a:xfrm>
            <a:off x="5957834" y="2202764"/>
            <a:ext cx="1885607" cy="479312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necteur droit avec flèche 19">
            <a:extLst>
              <a:ext uri="{FF2B5EF4-FFF2-40B4-BE49-F238E27FC236}">
                <a16:creationId xmlns:a16="http://schemas.microsoft.com/office/drawing/2014/main" id="{3AEAD5DF-06FB-4BC9-8B4E-1E3D1CCA7000}"/>
              </a:ext>
            </a:extLst>
          </p:cNvPr>
          <p:cNvCxnSpPr>
            <a:cxnSpLocks/>
          </p:cNvCxnSpPr>
          <p:nvPr/>
        </p:nvCxnSpPr>
        <p:spPr>
          <a:xfrm flipH="1">
            <a:off x="7710791" y="3749146"/>
            <a:ext cx="1222193" cy="956673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3" name="ZoneTexte 12">
            <a:extLst>
              <a:ext uri="{FF2B5EF4-FFF2-40B4-BE49-F238E27FC236}">
                <a16:creationId xmlns:a16="http://schemas.microsoft.com/office/drawing/2014/main" id="{98FF0DC4-9214-4903-8B88-07AC27A83AB6}"/>
              </a:ext>
            </a:extLst>
          </p:cNvPr>
          <p:cNvSpPr txBox="1"/>
          <p:nvPr/>
        </p:nvSpPr>
        <p:spPr>
          <a:xfrm>
            <a:off x="8404654" y="2151478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4899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0745" y="0"/>
            <a:ext cx="4061255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base de données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19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FFD4F005-6573-439F-BE06-D4191FD4CF16}"/>
              </a:ext>
            </a:extLst>
          </p:cNvPr>
          <p:cNvSpPr txBox="1"/>
          <p:nvPr/>
        </p:nvSpPr>
        <p:spPr>
          <a:xfrm>
            <a:off x="1380787" y="2395121"/>
            <a:ext cx="3092739" cy="830997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/>
              <a:t>Explication pourquoi</a:t>
            </a:r>
          </a:p>
          <a:p>
            <a:r>
              <a:rPr lang="fr-FR" sz="2400" dirty="0"/>
              <a:t>Comment ça marche</a:t>
            </a:r>
            <a:endParaRPr lang="es-419" sz="2400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076964C-FC9E-439E-8812-8BD20CE79D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98611" y="670381"/>
            <a:ext cx="2040989" cy="153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516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675D1-5A98-469F-AD15-FF6953623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1994" y="0"/>
            <a:ext cx="6790006" cy="1153552"/>
          </a:xfrm>
        </p:spPr>
        <p:txBody>
          <a:bodyPr>
            <a:normAutofit fontScale="90000"/>
          </a:bodyPr>
          <a:lstStyle/>
          <a:p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du projet</a:t>
            </a:r>
            <a:b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F4A046-F382-4B47-8CA6-72924A78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08C932F-8EDA-45CD-A2F8-E3CA07BF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</a:t>
            </a:fld>
            <a:endParaRPr lang="es-419" dirty="0"/>
          </a:p>
        </p:txBody>
      </p:sp>
      <p:pic>
        <p:nvPicPr>
          <p:cNvPr id="6" name="FARMING BY SATELLITE 2674 - video - projet co-eLAB OND17 (1)">
            <a:hlinkClick r:id="" action="ppaction://media"/>
            <a:extLst>
              <a:ext uri="{FF2B5EF4-FFF2-40B4-BE49-F238E27FC236}">
                <a16:creationId xmlns:a16="http://schemas.microsoft.com/office/drawing/2014/main" id="{E0E8FB13-EBBF-4233-BC7A-616892F33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3066" y="1196120"/>
            <a:ext cx="9016218" cy="50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53897" y="-15804"/>
            <a:ext cx="2238103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20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2594641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7766" y="4734820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3785778" y="3340453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360887" y="3951901"/>
            <a:ext cx="2670732" cy="1253333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817948" y="1198769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24648" y="688581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0225" y="2289956"/>
            <a:ext cx="1409604" cy="1057203"/>
          </a:xfrm>
          <a:prstGeom prst="rect">
            <a:avLst/>
          </a:prstGeom>
        </p:spPr>
      </p:pic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1827FF43-329E-48A5-A233-3F15C9757392}"/>
              </a:ext>
            </a:extLst>
          </p:cNvPr>
          <p:cNvCxnSpPr>
            <a:cxnSpLocks/>
          </p:cNvCxnSpPr>
          <p:nvPr/>
        </p:nvCxnSpPr>
        <p:spPr>
          <a:xfrm>
            <a:off x="5821262" y="2125448"/>
            <a:ext cx="1421268" cy="209979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5977644" y="3160806"/>
            <a:ext cx="1264886" cy="1048159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7360887" y="3280198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ZoneTexte 26">
            <a:extLst>
              <a:ext uri="{FF2B5EF4-FFF2-40B4-BE49-F238E27FC236}">
                <a16:creationId xmlns:a16="http://schemas.microsoft.com/office/drawing/2014/main" id="{32BC1B51-470F-4A73-BDC0-7216E321069D}"/>
              </a:ext>
            </a:extLst>
          </p:cNvPr>
          <p:cNvSpPr txBox="1"/>
          <p:nvPr/>
        </p:nvSpPr>
        <p:spPr>
          <a:xfrm>
            <a:off x="768927" y="4119478"/>
            <a:ext cx="980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8" name="ZoneTexte 27">
            <a:extLst>
              <a:ext uri="{FF2B5EF4-FFF2-40B4-BE49-F238E27FC236}">
                <a16:creationId xmlns:a16="http://schemas.microsoft.com/office/drawing/2014/main" id="{DDD37DFA-DE4B-4C14-BCA0-5D610CF24ECC}"/>
              </a:ext>
            </a:extLst>
          </p:cNvPr>
          <p:cNvSpPr txBox="1"/>
          <p:nvPr/>
        </p:nvSpPr>
        <p:spPr>
          <a:xfrm>
            <a:off x="6862733" y="5631908"/>
            <a:ext cx="22816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AA393E82-4A11-4DF0-B1C7-A8AB948F7380}"/>
              </a:ext>
            </a:extLst>
          </p:cNvPr>
          <p:cNvSpPr txBox="1"/>
          <p:nvPr/>
        </p:nvSpPr>
        <p:spPr>
          <a:xfrm>
            <a:off x="10455970" y="4024299"/>
            <a:ext cx="17360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0216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21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A862EA83-1AF8-4662-88B6-7B6FC1A49CA4}"/>
              </a:ext>
            </a:extLst>
          </p:cNvPr>
          <p:cNvSpPr txBox="1"/>
          <p:nvPr/>
        </p:nvSpPr>
        <p:spPr>
          <a:xfrm>
            <a:off x="3105127" y="3824990"/>
            <a:ext cx="7188591" cy="2492990"/>
          </a:xfrm>
          <a:prstGeom prst="rect">
            <a:avLst/>
          </a:prstGeom>
          <a:noFill/>
          <a:ln w="28575">
            <a:solidFill>
              <a:srgbClr val="4E424A"/>
            </a:solidFill>
          </a:ln>
          <a:effectLst>
            <a:outerShdw blurRad="381000" dist="50800" dir="5400000" sx="10000" sy="10000" algn="ctr" rotWithShape="0">
              <a:srgbClr val="000000">
                <a:alpha val="9700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Membre de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sattellite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Son travail 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Trouver les meilleurs couverts végétaux pour le client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Donner un réponse au client</a:t>
            </a:r>
          </a:p>
          <a:p>
            <a:endParaRPr lang="fr-FR" dirty="0"/>
          </a:p>
          <a:p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83628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22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A07D7D9-4E48-4D32-8C4C-27C56C47A0F3}"/>
              </a:ext>
            </a:extLst>
          </p:cNvPr>
          <p:cNvSpPr txBox="1"/>
          <p:nvPr/>
        </p:nvSpPr>
        <p:spPr>
          <a:xfrm>
            <a:off x="621063" y="1270240"/>
            <a:ext cx="4381353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Trouver les meilleurs couverts végétaux pour le client 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5B617DB-E3B6-4F8A-A4AE-942A80DFA2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73353" y="3463685"/>
            <a:ext cx="4676775" cy="2124075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E7855454-6B09-4B8E-B137-83141BC74D4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01842" y="2161885"/>
            <a:ext cx="4600575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97085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89341" y="-12357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23</a:t>
            </a:fld>
            <a:endParaRPr lang="es-419" dirty="0"/>
          </a:p>
        </p:txBody>
      </p:sp>
      <p:pic>
        <p:nvPicPr>
          <p:cNvPr id="7" name="Picture 10" descr="Image associÃ©e">
            <a:extLst>
              <a:ext uri="{FF2B5EF4-FFF2-40B4-BE49-F238E27FC236}">
                <a16:creationId xmlns:a16="http://schemas.microsoft.com/office/drawing/2014/main" id="{CBF98D3D-D62E-4414-8AB6-945E2164E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8000" y="0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8C92958A-FC31-488A-B107-A02296BCFD91}"/>
              </a:ext>
            </a:extLst>
          </p:cNvPr>
          <p:cNvSpPr txBox="1"/>
          <p:nvPr/>
        </p:nvSpPr>
        <p:spPr>
          <a:xfrm>
            <a:off x="570470" y="1767174"/>
            <a:ext cx="411480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Donner un réponse au client</a:t>
            </a:r>
          </a:p>
          <a:p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1C75D03-3371-41AB-94DA-F2AE8D62B2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88217" y="970457"/>
            <a:ext cx="4915284" cy="5522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2627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93086" y="0"/>
            <a:ext cx="2198914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24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2594641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877766" y="4734820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3785778" y="3340453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961034" y="3835588"/>
            <a:ext cx="2670732" cy="1253333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817948" y="1198769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24648" y="688581"/>
            <a:ext cx="1671458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 useBgFill="1"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370529" y="200786"/>
            <a:ext cx="979993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23" name="Image 22">
            <a:extLst>
              <a:ext uri="{FF2B5EF4-FFF2-40B4-BE49-F238E27FC236}">
                <a16:creationId xmlns:a16="http://schemas.microsoft.com/office/drawing/2014/main" id="{928A64E7-194B-4EE7-A31A-B386C07D0D2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00225" y="2289956"/>
            <a:ext cx="1409604" cy="1057203"/>
          </a:xfrm>
          <a:prstGeom prst="rect">
            <a:avLst/>
          </a:prstGeom>
        </p:spPr>
      </p:pic>
      <p:cxnSp>
        <p:nvCxnSpPr>
          <p:cNvPr id="25" name="Connecteur droit avec flèche 24">
            <a:extLst>
              <a:ext uri="{FF2B5EF4-FFF2-40B4-BE49-F238E27FC236}">
                <a16:creationId xmlns:a16="http://schemas.microsoft.com/office/drawing/2014/main" id="{1827FF43-329E-48A5-A233-3F15C9757392}"/>
              </a:ext>
            </a:extLst>
          </p:cNvPr>
          <p:cNvCxnSpPr>
            <a:cxnSpLocks/>
          </p:cNvCxnSpPr>
          <p:nvPr/>
        </p:nvCxnSpPr>
        <p:spPr>
          <a:xfrm>
            <a:off x="5821262" y="2125448"/>
            <a:ext cx="1421268" cy="209979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eur droit avec flèche 25">
            <a:extLst>
              <a:ext uri="{FF2B5EF4-FFF2-40B4-BE49-F238E27FC236}">
                <a16:creationId xmlns:a16="http://schemas.microsoft.com/office/drawing/2014/main" id="{57263377-D0C9-4F43-8BE2-F2DC2D3D1EB3}"/>
              </a:ext>
            </a:extLst>
          </p:cNvPr>
          <p:cNvCxnSpPr>
            <a:cxnSpLocks/>
          </p:cNvCxnSpPr>
          <p:nvPr/>
        </p:nvCxnSpPr>
        <p:spPr>
          <a:xfrm flipH="1">
            <a:off x="6096000" y="3092001"/>
            <a:ext cx="1146530" cy="1135482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0" name="ZoneTexte 29">
            <a:extLst>
              <a:ext uri="{FF2B5EF4-FFF2-40B4-BE49-F238E27FC236}">
                <a16:creationId xmlns:a16="http://schemas.microsoft.com/office/drawing/2014/main" id="{D756AEE4-9543-4FFB-BB36-7ED816CC69F2}"/>
              </a:ext>
            </a:extLst>
          </p:cNvPr>
          <p:cNvSpPr txBox="1"/>
          <p:nvPr/>
        </p:nvSpPr>
        <p:spPr>
          <a:xfrm>
            <a:off x="7360887" y="3280198"/>
            <a:ext cx="17834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7" name="Flèche : droite 26">
            <a:extLst>
              <a:ext uri="{FF2B5EF4-FFF2-40B4-BE49-F238E27FC236}">
                <a16:creationId xmlns:a16="http://schemas.microsoft.com/office/drawing/2014/main" id="{15AFE1AC-B581-4592-86D5-A871D958F1F7}"/>
              </a:ext>
            </a:extLst>
          </p:cNvPr>
          <p:cNvSpPr/>
          <p:nvPr/>
        </p:nvSpPr>
        <p:spPr>
          <a:xfrm rot="11507023">
            <a:off x="1441677" y="456649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B0AF6811-9893-4D38-883F-D7350D27CD5C}"/>
              </a:ext>
            </a:extLst>
          </p:cNvPr>
          <p:cNvSpPr txBox="1"/>
          <p:nvPr/>
        </p:nvSpPr>
        <p:spPr>
          <a:xfrm>
            <a:off x="757646" y="4091076"/>
            <a:ext cx="10447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7B812C93-0329-44C2-84B9-04CFD0B0DA55}"/>
              </a:ext>
            </a:extLst>
          </p:cNvPr>
          <p:cNvSpPr txBox="1"/>
          <p:nvPr/>
        </p:nvSpPr>
        <p:spPr>
          <a:xfrm>
            <a:off x="10631766" y="3995048"/>
            <a:ext cx="18153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1A06FB8B-18A6-45D9-A27A-AACB493B88FE}"/>
              </a:ext>
            </a:extLst>
          </p:cNvPr>
          <p:cNvSpPr txBox="1"/>
          <p:nvPr/>
        </p:nvSpPr>
        <p:spPr>
          <a:xfrm>
            <a:off x="6910298" y="5696275"/>
            <a:ext cx="17738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Administrateur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56829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182638-AFB4-4FA7-A988-280861C6D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1881" y="0"/>
            <a:ext cx="2290119" cy="80383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Bilan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F89493-967D-4300-A511-EE920EF1DA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2700" y="2606882"/>
            <a:ext cx="3904500" cy="2989120"/>
          </a:xfr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qui marche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Interfaces (client, administrateur)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Base de données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Indices </a:t>
            </a:r>
            <a:r>
              <a:rPr lang="fr-FR" sz="18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 (NDVI, MCARI, MTVI2)</a:t>
            </a: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1F134A-A4F8-4D2D-ADD2-4FFF4A50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F906CE-DC3F-473C-B8C6-8C0C045E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25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31F0ECCC-3B3A-4565-9583-8D6A71983048}"/>
              </a:ext>
            </a:extLst>
          </p:cNvPr>
          <p:cNvSpPr txBox="1"/>
          <p:nvPr/>
        </p:nvSpPr>
        <p:spPr>
          <a:xfrm>
            <a:off x="6763500" y="2606882"/>
            <a:ext cx="3904500" cy="2031325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Ce qu’il reste à  faire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Récupérer Indices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sentinel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3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Compléter la base de données</a:t>
            </a: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02356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BD0D3E-E0FC-4F28-B76F-DC57C179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8649" y="1680518"/>
            <a:ext cx="9695935" cy="2718487"/>
          </a:xfrm>
          <a:ln w="57150">
            <a:solidFill>
              <a:schemeClr val="tx1">
                <a:lumMod val="75000"/>
                <a:lumOff val="25000"/>
              </a:schemeClr>
            </a:solidFill>
          </a:ln>
        </p:spPr>
        <p:txBody>
          <a:bodyPr>
            <a:normAutofit/>
          </a:bodyPr>
          <a:lstStyle/>
          <a:p>
            <a: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vous de jouer!</a:t>
            </a:r>
            <a:b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endParaRPr lang="es-419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9152A0-0ED5-4600-9597-FDEFD296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21ACCA-00CE-4BBB-A324-1DEF4358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26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0451967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F2ECA1-F964-496D-A55A-97C172F15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5816" y="0"/>
            <a:ext cx="4786184" cy="77035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clients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3A4838B-3331-40D1-934E-258FF3D6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24E796-0193-40C5-8A8A-C45510D3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27</a:t>
            </a:fld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049A683E-80C9-4DB5-9377-E7DAEA18D979}"/>
              </a:ext>
            </a:extLst>
          </p:cNvPr>
          <p:cNvSpPr txBox="1"/>
          <p:nvPr/>
        </p:nvSpPr>
        <p:spPr>
          <a:xfrm>
            <a:off x="6775622" y="2180736"/>
            <a:ext cx="4260674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débutant</a:t>
            </a:r>
            <a:r>
              <a:rPr lang="fr-FR" dirty="0"/>
              <a:t> 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parcelles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soja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Maïs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ça ne pousse pas</a:t>
            </a:r>
          </a:p>
          <a:p>
            <a:endParaRPr lang="fr-FR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28B5E05F-8579-4ADA-95FF-1EDB68F92D34}"/>
              </a:ext>
            </a:extLst>
          </p:cNvPr>
          <p:cNvSpPr txBox="1"/>
          <p:nvPr/>
        </p:nvSpPr>
        <p:spPr>
          <a:xfrm>
            <a:off x="646185" y="762749"/>
            <a:ext cx="4411046" cy="5170646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Agriculteur expérimenté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Ville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Lille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Nombre de parcelle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2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Parcelle1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assolé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assolé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Parcelle 2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précédente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Blé de blé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Culture suivante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:  Blé de blé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Remarque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Rendement en baisse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097277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4E98-9F30-4153-A0B1-DD079B6C9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5883" y="0"/>
            <a:ext cx="5566117" cy="1034012"/>
          </a:xfrm>
        </p:spPr>
        <p:txBody>
          <a:bodyPr>
            <a:no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 la responsable d’étude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C204BB-248F-440C-BFE9-E55F8A13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AB3FE-CF8E-48CB-9077-9B1BF54D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28</a:t>
            </a:fld>
            <a:endParaRPr lang="es-419" dirty="0"/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ADD6B10C-3136-49FA-8623-B190F585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5483053"/>
            <a:ext cx="6400800" cy="119238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Résoudre leur demande </a:t>
            </a:r>
            <a:r>
              <a:rPr lang="fr-FR" dirty="0">
                <a:hlinkClick r:id="rId2"/>
              </a:rPr>
              <a:t>interface administrateur</a:t>
            </a:r>
            <a:endParaRPr lang="es-419" dirty="0"/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67F95DB5-E577-435E-ABCE-3CAED0C92702}"/>
              </a:ext>
            </a:extLst>
          </p:cNvPr>
          <p:cNvSpPr txBox="1"/>
          <p:nvPr/>
        </p:nvSpPr>
        <p:spPr>
          <a:xfrm>
            <a:off x="931765" y="1367644"/>
            <a:ext cx="5409913" cy="3231654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Rolloy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Profession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Directrice de l’entreprise </a:t>
            </a: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</a:p>
          <a:p>
            <a:r>
              <a:rPr lang="fr-FR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Entreprise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Crée en 2020 en intrapreneuriat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Concept innovant et technologique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organisation tournée vers le client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Très dynamique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volonté de progresser</a:t>
            </a:r>
          </a:p>
          <a:p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06863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DCE9FCA-11CA-4F7C-A37E-1CB4A6B16FD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705233"/>
            <a:ext cx="9144000" cy="1174536"/>
          </a:xfrm>
        </p:spPr>
        <p:txBody>
          <a:bodyPr/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Remerciement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D567745-3272-4758-B2EE-D23D623F1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137772B-B88A-4CE6-A7C0-872CCB63B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29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62EB0DD2-FA8B-4EB1-B6EB-890B9FA084DC}"/>
              </a:ext>
            </a:extLst>
          </p:cNvPr>
          <p:cNvSpPr txBox="1"/>
          <p:nvPr/>
        </p:nvSpPr>
        <p:spPr>
          <a:xfrm>
            <a:off x="2866768" y="3430059"/>
            <a:ext cx="6243251" cy="1477328"/>
          </a:xfrm>
          <a:prstGeom prst="rect">
            <a:avLst/>
          </a:prstGeom>
          <a:noFill/>
          <a:ln w="19050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fr-FR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r>
              <a:rPr lang="fr-FR" dirty="0"/>
              <a:t> </a:t>
            </a:r>
          </a:p>
          <a:p>
            <a:endParaRPr lang="fr-FR" dirty="0"/>
          </a:p>
          <a:p>
            <a:endParaRPr lang="fr-FR" dirty="0"/>
          </a:p>
          <a:p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3BC9618-39D0-4520-94F6-B0493E8514D7}"/>
              </a:ext>
            </a:extLst>
          </p:cNvPr>
          <p:cNvSpPr txBox="1"/>
          <p:nvPr/>
        </p:nvSpPr>
        <p:spPr>
          <a:xfrm>
            <a:off x="4635843" y="3707058"/>
            <a:ext cx="466055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Marie MARION ROLLOY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Nacim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IHADDADENE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Bertrand VANDOORNE</a:t>
            </a:r>
          </a:p>
        </p:txBody>
      </p:sp>
    </p:spTree>
    <p:extLst>
      <p:ext uri="{BB962C8B-B14F-4D97-AF65-F5344CB8AC3E}">
        <p14:creationId xmlns:p14="http://schemas.microsoft.com/office/powerpoint/2010/main" val="1860842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3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72899" y="2086819"/>
            <a:ext cx="1424896" cy="1972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6096000" y="4227483"/>
            <a:ext cx="14248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27391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B2EBBD-6516-4BAE-92E4-C0BB48C6B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3503" y="0"/>
            <a:ext cx="3134497" cy="691978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395BF93-CF5F-46BD-9940-A8C0861E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B5A20D1-896C-41C4-9421-55EEFF66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4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0011964-308B-4820-A17E-55AC9E52A4C6}"/>
              </a:ext>
            </a:extLst>
          </p:cNvPr>
          <p:cNvSpPr txBox="1"/>
          <p:nvPr/>
        </p:nvSpPr>
        <p:spPr>
          <a:xfrm>
            <a:off x="3039480" y="3890482"/>
            <a:ext cx="6496006" cy="1477328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Optimiser la composition des couverts végétaux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Augmenter ses rendements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Solution simple et rapide</a:t>
            </a:r>
          </a:p>
          <a:p>
            <a:endParaRPr lang="es-419" dirty="0"/>
          </a:p>
        </p:txBody>
      </p:sp>
      <p:pic>
        <p:nvPicPr>
          <p:cNvPr id="7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406FFC59-5F2B-4145-9119-98E34D45C9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0617" y="147900"/>
            <a:ext cx="1146770" cy="15873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7956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concept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5</a:t>
            </a:fld>
            <a:endParaRPr lang="es-419" dirty="0"/>
          </a:p>
        </p:txBody>
      </p:sp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28651" y="2641026"/>
            <a:ext cx="1138549" cy="1575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64411" y="1572537"/>
            <a:ext cx="2206595" cy="1672802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4534874" y="2718452"/>
            <a:ext cx="1701648" cy="48542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3488724" y="4248730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6874413" y="1203205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Interface client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7274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6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2854374" y="3932683"/>
            <a:ext cx="6745616" cy="1200329"/>
          </a:xfrm>
          <a:prstGeom prst="rect">
            <a:avLst/>
          </a:prstGeom>
          <a:noFill/>
          <a:ln w="28575"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personnels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</a:t>
            </a: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professionnels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Localisation</a:t>
            </a: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endParaRPr lang="fr-FR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F28B31-5D91-4169-B498-E59200C1E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96866" y="790832"/>
            <a:ext cx="2874432" cy="21790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702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7</a:t>
            </a:fld>
            <a:endParaRPr lang="es-419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4F28B31-5D91-4169-B498-E59200C1EA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2768" y="2747449"/>
            <a:ext cx="3101618" cy="23513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00AA5B3-5322-4A17-A385-DDACE6A50532}"/>
              </a:ext>
            </a:extLst>
          </p:cNvPr>
          <p:cNvSpPr/>
          <p:nvPr/>
        </p:nvSpPr>
        <p:spPr>
          <a:xfrm>
            <a:off x="956847" y="1297397"/>
            <a:ext cx="397346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personnels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E4E31BF6-FE39-4EE5-8576-141BEE0A34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5524" y="2747449"/>
            <a:ext cx="3523159" cy="236296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F285577-1E20-4D4D-A66F-CB69FC8A8A35}"/>
              </a:ext>
            </a:extLst>
          </p:cNvPr>
          <p:cNvSpPr/>
          <p:nvPr/>
        </p:nvSpPr>
        <p:spPr>
          <a:xfrm>
            <a:off x="6393068" y="1331126"/>
            <a:ext cx="441332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Renseignements professionnels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76151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8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992914" y="2287631"/>
            <a:ext cx="2251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La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localisation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A10CC625-9060-4E4C-9A51-3838A84CC7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6489" y="2040496"/>
            <a:ext cx="4718359" cy="34550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7435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9</a:t>
            </a:fld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5F1378C4-27A8-4EFC-8A18-5E8294ABC1D7}"/>
              </a:ext>
            </a:extLst>
          </p:cNvPr>
          <p:cNvSpPr txBox="1"/>
          <p:nvPr/>
        </p:nvSpPr>
        <p:spPr>
          <a:xfrm>
            <a:off x="793148" y="1775571"/>
            <a:ext cx="283330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informations</a:t>
            </a:r>
            <a:r>
              <a:rPr lang="es-419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des </a:t>
            </a:r>
            <a:r>
              <a:rPr lang="es-419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parcelles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8E835DF0-1800-4890-A706-A7E64BFFFD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88948" y="669367"/>
            <a:ext cx="5713416" cy="6006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9293916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1292</TotalTime>
  <Words>501</Words>
  <Application>Microsoft Office PowerPoint</Application>
  <PresentationFormat>Grand écran</PresentationFormat>
  <Paragraphs>203</Paragraphs>
  <Slides>29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29</vt:i4>
      </vt:variant>
    </vt:vector>
  </HeadingPairs>
  <TitlesOfParts>
    <vt:vector size="33" baseType="lpstr">
      <vt:lpstr>Arial</vt:lpstr>
      <vt:lpstr>Calibri</vt:lpstr>
      <vt:lpstr>Calibri Light</vt:lpstr>
      <vt:lpstr>Thème Office</vt:lpstr>
      <vt:lpstr>Farming By Satellite</vt:lpstr>
      <vt:lpstr>Présentation du projet  Farming By Satellite</vt:lpstr>
      <vt:lpstr>Le concept</vt:lpstr>
      <vt:lpstr>Le client</vt:lpstr>
      <vt:lpstr>Le concept</vt:lpstr>
      <vt:lpstr>L’interface client</vt:lpstr>
      <vt:lpstr>L’interface client</vt:lpstr>
      <vt:lpstr>L’interface client</vt:lpstr>
      <vt:lpstr>L’interface client</vt:lpstr>
      <vt:lpstr>Le concept</vt:lpstr>
      <vt:lpstr>Les indices</vt:lpstr>
      <vt:lpstr>Le concept</vt:lpstr>
      <vt:lpstr>L’interface administrateur</vt:lpstr>
      <vt:lpstr>L’interface administrateur</vt:lpstr>
      <vt:lpstr>L’interface administrateur</vt:lpstr>
      <vt:lpstr>L’interface administrateur</vt:lpstr>
      <vt:lpstr>L’interface administrateur</vt:lpstr>
      <vt:lpstr>Le concept</vt:lpstr>
      <vt:lpstr>La base de données</vt:lpstr>
      <vt:lpstr>Le concept</vt:lpstr>
      <vt:lpstr>L’administrateur</vt:lpstr>
      <vt:lpstr>L’administrateur</vt:lpstr>
      <vt:lpstr>L’administrateur</vt:lpstr>
      <vt:lpstr>Le concept</vt:lpstr>
      <vt:lpstr>Bilan</vt:lpstr>
      <vt:lpstr>A vous de jouer! </vt:lpstr>
      <vt:lpstr>Présentation des clients</vt:lpstr>
      <vt:lpstr>Présentation de la responsable d’étude</vt:lpstr>
      <vt:lpstr>Remerciement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By Satellite</dc:title>
  <dc:creator>Louis ANTHONIOZ</dc:creator>
  <cp:lastModifiedBy>Louis ANTHONIOZ</cp:lastModifiedBy>
  <cp:revision>68</cp:revision>
  <dcterms:created xsi:type="dcterms:W3CDTF">2018-04-15T11:57:54Z</dcterms:created>
  <dcterms:modified xsi:type="dcterms:W3CDTF">2018-04-19T13:32:24Z</dcterms:modified>
</cp:coreProperties>
</file>

<file path=docProps/thumbnail.jpeg>
</file>